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71" r:id="rId9"/>
    <p:sldId id="276" r:id="rId10"/>
    <p:sldId id="277" r:id="rId11"/>
    <p:sldId id="263" r:id="rId12"/>
    <p:sldId id="281" r:id="rId13"/>
    <p:sldId id="267" r:id="rId14"/>
    <p:sldId id="268" r:id="rId15"/>
    <p:sldId id="269" r:id="rId16"/>
    <p:sldId id="280" r:id="rId17"/>
    <p:sldId id="279" r:id="rId18"/>
    <p:sldId id="283" r:id="rId19"/>
    <p:sldId id="284" r:id="rId20"/>
    <p:sldId id="282" r:id="rId21"/>
    <p:sldId id="273" r:id="rId22"/>
    <p:sldId id="288" r:id="rId23"/>
    <p:sldId id="287" r:id="rId24"/>
    <p:sldId id="272" r:id="rId25"/>
    <p:sldId id="262" r:id="rId26"/>
    <p:sldId id="274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NanumGothic" panose="020D0604000000000000" pitchFamily="34" charset="-127"/>
      <p:regular r:id="rId35"/>
      <p:bold r:id="rId36"/>
    </p:embeddedFont>
    <p:embeddedFont>
      <p:font typeface="Pretendard" panose="02000503000000020004" pitchFamily="2" charset="-127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53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5"/>
    <p:restoredTop sz="96966"/>
  </p:normalViewPr>
  <p:slideViewPr>
    <p:cSldViewPr snapToGrid="0">
      <p:cViewPr varScale="1">
        <p:scale>
          <a:sx n="157" d="100"/>
          <a:sy n="157" d="100"/>
        </p:scale>
        <p:origin x="10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9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4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8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0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7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1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2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2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21EF437-C09D-FCC0-3C1E-66E36BB493E3}"/>
              </a:ext>
            </a:extLst>
          </p:cNvPr>
          <p:cNvSpPr txBox="1">
            <a:spLocks/>
          </p:cNvSpPr>
          <p:nvPr/>
        </p:nvSpPr>
        <p:spPr>
          <a:xfrm>
            <a:off x="6655540" y="1375349"/>
            <a:ext cx="4325352" cy="37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feedback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보고서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ppt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정승연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대본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정하연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발표 부분 보고서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빨리끝나면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공유합시다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시반 진행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505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X, Shifted X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O, Shifted O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60109" y="2563971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42265" y="4575300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36322" y="5478995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08157" y="5516399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52781" y="4914140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38366" y="491630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589922" y="4919358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57162" y="491630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180553" y="491693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07813" y="4914140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04521" y="4776163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50969" y="5643713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17585" y="491414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44082" y="4914429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60028" y="491414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75656" y="491691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9E71F53-E413-9B2D-8C9E-4E72715492F7}"/>
              </a:ext>
            </a:extLst>
          </p:cNvPr>
          <p:cNvSpPr/>
          <p:nvPr/>
        </p:nvSpPr>
        <p:spPr>
          <a:xfrm rot="5400000">
            <a:off x="5209910" y="-199086"/>
            <a:ext cx="185119" cy="73059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167B-1A52-DE04-1514-278658D852DF}"/>
              </a:ext>
            </a:extLst>
          </p:cNvPr>
          <p:cNvSpPr txBox="1"/>
          <p:nvPr/>
        </p:nvSpPr>
        <p:spPr>
          <a:xfrm>
            <a:off x="4874728" y="3566619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1.0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FD20-C8B4-2994-1BC2-F3EBF6474DBE}"/>
              </a:ext>
            </a:extLst>
          </p:cNvPr>
          <p:cNvSpPr/>
          <p:nvPr/>
        </p:nvSpPr>
        <p:spPr>
          <a:xfrm>
            <a:off x="1652781" y="2984643"/>
            <a:ext cx="7305923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5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ACEEEC-4115-975D-D8DD-3CA9364F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79594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12.76156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47.88176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129.84410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131.20013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0.29157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0.02232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0.05838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8.99141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9.08884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0.87364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0.96636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0.97336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0.01019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0.00857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0.77231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0.76504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7CD26-B340-65BC-9B3F-219367C05A37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27302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CE36C-9B83-677A-C667-9CA1A1C8E2BB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C4D52-22AA-3BAE-AA06-87B320AAD76D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2E19-49F2-C399-0795-8C6199D9580B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B0635-9A2B-7CC1-3247-1B0A559E983B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AC433-AB4D-A82E-95EB-747D02111F4A}"/>
              </a:ext>
            </a:extLst>
          </p:cNvPr>
          <p:cNvGrpSpPr/>
          <p:nvPr/>
        </p:nvGrpSpPr>
        <p:grpSpPr>
          <a:xfrm>
            <a:off x="456807" y="2724579"/>
            <a:ext cx="3611759" cy="2441677"/>
            <a:chOff x="1165724" y="2264327"/>
            <a:chExt cx="4104918" cy="25380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F275670-DD2B-E035-5533-670D71FE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24" y="2264327"/>
              <a:ext cx="4104918" cy="2538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1E524EEF-A9D4-F249-A3DF-08623729B071}"/>
                </a:ext>
              </a:extLst>
            </p:cNvPr>
            <p:cNvSpPr/>
            <p:nvPr/>
          </p:nvSpPr>
          <p:spPr>
            <a:xfrm>
              <a:off x="4264044" y="2525872"/>
              <a:ext cx="830178" cy="2014944"/>
            </a:xfrm>
            <a:prstGeom prst="frame">
              <a:avLst>
                <a:gd name="adj1" fmla="val 450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1C290AE1-657A-A46E-0001-C3AFD1B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90" y="2724578"/>
            <a:ext cx="3590863" cy="2220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2B948F-FABE-540A-286A-6A2608F8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00" y="2724579"/>
            <a:ext cx="3551036" cy="21943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CA55EA3-F255-8AD7-8B70-9CC784267A77}"/>
              </a:ext>
            </a:extLst>
          </p:cNvPr>
          <p:cNvSpPr/>
          <p:nvPr/>
        </p:nvSpPr>
        <p:spPr>
          <a:xfrm>
            <a:off x="4920343" y="4206530"/>
            <a:ext cx="2718605" cy="633600"/>
          </a:xfrm>
          <a:prstGeom prst="frame">
            <a:avLst>
              <a:gd name="adj1" fmla="val 63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6F860-8F2A-E746-6DB4-F70CE04715E8}"/>
              </a:ext>
            </a:extLst>
          </p:cNvPr>
          <p:cNvSpPr txBox="1"/>
          <p:nvPr/>
        </p:nvSpPr>
        <p:spPr>
          <a:xfrm>
            <a:off x="6804685" y="5092545"/>
            <a:ext cx="501246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예측이 잘 되었다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거의 예측이 안됨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72842-AE4B-0C4A-804A-E29595990E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76898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EA4A-9BA9-69FA-56AF-6C3FDA489FAF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794F7-8BCB-EB94-91DF-ADC5B2EB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86521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0.09063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2.82671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1.77935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1.44450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3.69965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26.31937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3.95527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0.23225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0.04901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0.02034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0.21984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0.08072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0.68907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0.68571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0.35757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0.32886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0.62143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0.71271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0.01308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0.01171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0.00197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0.41500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9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7EE8D-C8B0-4ECB-FCDE-E85570BFD779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2FE4D-B6F9-13A5-D770-E4B8151317DE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84118-326A-019B-2EAC-39B1957FFC82}"/>
              </a:ext>
            </a:extLst>
          </p:cNvPr>
          <p:cNvSpPr txBox="1"/>
          <p:nvPr/>
        </p:nvSpPr>
        <p:spPr>
          <a:xfrm>
            <a:off x="5292947" y="4926722"/>
            <a:ext cx="6441787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안됨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40% ~ 70%)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안되지만 이전보다 성능 향상됨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30~40%)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0F862D-6080-F9A1-65DA-216F1B78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" y="2710406"/>
            <a:ext cx="3580992" cy="2216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042DCD-F3BE-F4E1-0ACD-FE691F0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46" y="2705647"/>
            <a:ext cx="3515381" cy="21735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1FBA06-FEA2-DE10-4B43-2BB11B15E919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3E48A0-A818-6D84-CB21-CCBA04E4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6" y="2710406"/>
            <a:ext cx="3427347" cy="21212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ame 29">
            <a:extLst>
              <a:ext uri="{FF2B5EF4-FFF2-40B4-BE49-F238E27FC236}">
                <a16:creationId xmlns:a16="http://schemas.microsoft.com/office/drawing/2014/main" id="{A14B9D15-A602-B0EA-4AA3-42E042B364C7}"/>
              </a:ext>
            </a:extLst>
          </p:cNvPr>
          <p:cNvSpPr/>
          <p:nvPr/>
        </p:nvSpPr>
        <p:spPr>
          <a:xfrm>
            <a:off x="8513840" y="3564231"/>
            <a:ext cx="1945252" cy="504336"/>
          </a:xfrm>
          <a:prstGeom prst="frame">
            <a:avLst>
              <a:gd name="adj1" fmla="val 51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C0468C-2277-B7A8-F121-98A4CF14AD9E}"/>
              </a:ext>
            </a:extLst>
          </p:cNvPr>
          <p:cNvCxnSpPr/>
          <p:nvPr/>
        </p:nvCxnSpPr>
        <p:spPr>
          <a:xfrm>
            <a:off x="1134050" y="2929637"/>
            <a:ext cx="0" cy="134394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E184AE-1D08-BA21-B71A-6ED6C8301CE2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14673-65D3-56AA-3E1F-394760A71225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</p:spTree>
    <p:extLst>
      <p:ext uri="{BB962C8B-B14F-4D97-AF65-F5344CB8AC3E}">
        <p14:creationId xmlns:p14="http://schemas.microsoft.com/office/powerpoint/2010/main" val="132726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B3065D-5390-BFF3-FA29-324FD0A1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60530"/>
              </p:ext>
            </p:extLst>
          </p:nvPr>
        </p:nvGraphicFramePr>
        <p:xfrm>
          <a:off x="880556" y="2033117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0.29248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14.58727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33.62962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146.48267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19.26764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0.31900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0.96543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0.24254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0.01468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0.01233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0.00418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0.39000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0.34500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3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EC7C-8DD6-83BA-521E-15C9E7657187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6C18-6863-E70E-795B-E0B44B51FAF6}"/>
              </a:ext>
            </a:extLst>
          </p:cNvPr>
          <p:cNvSpPr txBox="1"/>
          <p:nvPr/>
        </p:nvSpPr>
        <p:spPr>
          <a:xfrm>
            <a:off x="4146932" y="204115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065E-DD03-8727-F815-83AD3A9CAC3C}"/>
              </a:ext>
            </a:extLst>
          </p:cNvPr>
          <p:cNvSpPr txBox="1"/>
          <p:nvPr/>
        </p:nvSpPr>
        <p:spPr>
          <a:xfrm>
            <a:off x="7957799" y="2043351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2A6D33-F032-9B90-CCDD-67A8FADF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33" y="2648799"/>
            <a:ext cx="3561635" cy="22059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16BE83-9C3B-1B19-2C03-4FB8CFDD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2641235"/>
            <a:ext cx="3561634" cy="2205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DD23C5-9610-44AF-54C2-CEDAF47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7" y="2659420"/>
            <a:ext cx="3561634" cy="21983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141EB74-F191-8E05-993B-0D4FA1E971D7}"/>
              </a:ext>
            </a:extLst>
          </p:cNvPr>
          <p:cNvSpPr/>
          <p:nvPr/>
        </p:nvSpPr>
        <p:spPr>
          <a:xfrm>
            <a:off x="4907611" y="2972890"/>
            <a:ext cx="2869926" cy="456110"/>
          </a:xfrm>
          <a:prstGeom prst="frame">
            <a:avLst>
              <a:gd name="adj1" fmla="val 75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B05287-3E20-DCED-DDFC-0BBE796970DE}"/>
              </a:ext>
            </a:extLst>
          </p:cNvPr>
          <p:cNvSpPr/>
          <p:nvPr/>
        </p:nvSpPr>
        <p:spPr>
          <a:xfrm>
            <a:off x="8575485" y="3754507"/>
            <a:ext cx="1410996" cy="406527"/>
          </a:xfrm>
          <a:prstGeom prst="frame">
            <a:avLst>
              <a:gd name="adj1" fmla="val 106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D5EC-1125-AC77-C1D3-D0C18B7F7CAB}"/>
              </a:ext>
            </a:extLst>
          </p:cNvPr>
          <p:cNvSpPr txBox="1"/>
          <p:nvPr/>
        </p:nvSpPr>
        <p:spPr>
          <a:xfrm>
            <a:off x="4945271" y="5178806"/>
            <a:ext cx="3012528" cy="87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후보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Extra-Tree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후보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117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 찾기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[100, 200,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max_depth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[10,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415(sec)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0.9282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0.87(sec)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max_iter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[500, 1000,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alpha : [0.0001, 0.001,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0.01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0.1]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8017(sec)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0.9387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0.47(sec)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</p:spTree>
    <p:extLst>
      <p:ext uri="{BB962C8B-B14F-4D97-AF65-F5344CB8AC3E}">
        <p14:creationId xmlns:p14="http://schemas.microsoft.com/office/powerpoint/2010/main" val="258453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Curve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1E9C6-13E3-3AF0-1603-84038251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7" y="2567292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FC95-537F-CA97-52AB-D1198C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2557610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A261542-D4CB-C2D1-D156-8810F77D7731}"/>
              </a:ext>
            </a:extLst>
          </p:cNvPr>
          <p:cNvSpPr/>
          <p:nvPr/>
        </p:nvSpPr>
        <p:spPr>
          <a:xfrm>
            <a:off x="7449852" y="2985216"/>
            <a:ext cx="1087973" cy="778298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0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Validation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71D24-7D23-7A93-2418-CE51C844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95"/>
          <a:stretch/>
        </p:blipFill>
        <p:spPr>
          <a:xfrm>
            <a:off x="880556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7C00B-7C5B-D7F7-72AE-0C42B6C6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5"/>
          <a:stretch/>
        </p:blipFill>
        <p:spPr>
          <a:xfrm>
            <a:off x="6298058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4D93AF-8036-83A8-6B24-392016973A5A}"/>
              </a:ext>
            </a:extLst>
          </p:cNvPr>
          <p:cNvSpPr txBox="1"/>
          <p:nvPr/>
        </p:nvSpPr>
        <p:spPr>
          <a:xfrm>
            <a:off x="10115983" y="3297455"/>
            <a:ext cx="203428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좋은 성능을 보인다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66ADD-47F4-C0D4-2CC0-98719EC471AC}"/>
              </a:ext>
            </a:extLst>
          </p:cNvPr>
          <p:cNvSpPr/>
          <p:nvPr/>
        </p:nvSpPr>
        <p:spPr>
          <a:xfrm>
            <a:off x="193264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BD42DC-E54F-DEE1-76E3-1F92A64B8868}"/>
              </a:ext>
            </a:extLst>
          </p:cNvPr>
          <p:cNvSpPr/>
          <p:nvPr/>
        </p:nvSpPr>
        <p:spPr>
          <a:xfrm>
            <a:off x="159143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15ED1-1638-EF67-C262-64A63EE1A490}"/>
              </a:ext>
            </a:extLst>
          </p:cNvPr>
          <p:cNvSpPr/>
          <p:nvPr/>
        </p:nvSpPr>
        <p:spPr>
          <a:xfrm>
            <a:off x="741288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00119-64E1-7FC5-D91A-9864ABE7C737}"/>
              </a:ext>
            </a:extLst>
          </p:cNvPr>
          <p:cNvSpPr/>
          <p:nvPr/>
        </p:nvSpPr>
        <p:spPr>
          <a:xfrm>
            <a:off x="707167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F4F6B9-9014-1020-DEBE-D47F0B52ED78}"/>
              </a:ext>
            </a:extLst>
          </p:cNvPr>
          <p:cNvSpPr/>
          <p:nvPr/>
        </p:nvSpPr>
        <p:spPr>
          <a:xfrm>
            <a:off x="1273146" y="4236322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E5A60E-A556-1298-C6A5-ECDA095E0ECA}"/>
              </a:ext>
            </a:extLst>
          </p:cNvPr>
          <p:cNvSpPr/>
          <p:nvPr/>
        </p:nvSpPr>
        <p:spPr>
          <a:xfrm>
            <a:off x="2930217" y="5070324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23258D-6BA3-DB78-3AD3-A062D3AED9D9}"/>
              </a:ext>
            </a:extLst>
          </p:cNvPr>
          <p:cNvSpPr/>
          <p:nvPr/>
        </p:nvSpPr>
        <p:spPr>
          <a:xfrm>
            <a:off x="1433273" y="507969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5C863A-C014-B260-4708-C824AB33DBDC}"/>
              </a:ext>
            </a:extLst>
          </p:cNvPr>
          <p:cNvSpPr/>
          <p:nvPr/>
        </p:nvSpPr>
        <p:spPr>
          <a:xfrm>
            <a:off x="6738843" y="4245697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DACE6D-F996-EF0A-527B-52928126C555}"/>
              </a:ext>
            </a:extLst>
          </p:cNvPr>
          <p:cNvSpPr/>
          <p:nvPr/>
        </p:nvSpPr>
        <p:spPr>
          <a:xfrm>
            <a:off x="8395914" y="507969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D36AD9-41EE-6761-A289-EDBB95147196}"/>
              </a:ext>
            </a:extLst>
          </p:cNvPr>
          <p:cNvSpPr/>
          <p:nvPr/>
        </p:nvSpPr>
        <p:spPr>
          <a:xfrm>
            <a:off x="6898970" y="5089074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6" y="1682525"/>
            <a:ext cx="9147564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 of the Project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및 </a:t>
            </a:r>
            <a:r>
              <a:rPr kumimoji="1" lang="ko-KR" altLang="en-US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Test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Feedback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C142-059D-9EA5-9DB3-5679A445967A}"/>
              </a:ext>
            </a:extLst>
          </p:cNvPr>
          <p:cNvSpPr txBox="1"/>
          <p:nvPr/>
        </p:nvSpPr>
        <p:spPr>
          <a:xfrm>
            <a:off x="641131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Voting Classifier (soft)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197(sec)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0.9422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1.62(sec)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A0D7E-8297-A8CA-0800-CC701DBF3709}"/>
              </a:ext>
            </a:extLst>
          </p:cNvPr>
          <p:cNvSpPr txBox="1"/>
          <p:nvPr/>
        </p:nvSpPr>
        <p:spPr>
          <a:xfrm>
            <a:off x="6094288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Voting Classifier (hard)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233(sec)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: 0.9305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1.66(sec)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38F31-ED3C-5E58-9DF0-230A829E38C6}"/>
              </a:ext>
            </a:extLst>
          </p:cNvPr>
          <p:cNvSpPr txBox="1"/>
          <p:nvPr/>
        </p:nvSpPr>
        <p:spPr>
          <a:xfrm>
            <a:off x="3186239" y="545956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14.58727 </a:t>
            </a:r>
            <a:r>
              <a:rPr lang="en-US" altLang="ko-KR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146.48267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4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6E4CFB-5889-A138-D41C-440A84DA9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490270"/>
              </p:ext>
            </p:extLst>
          </p:nvPr>
        </p:nvGraphicFramePr>
        <p:xfrm>
          <a:off x="714703" y="1538544"/>
          <a:ext cx="10730707" cy="457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04">
                  <a:extLst>
                    <a:ext uri="{9D8B030D-6E8A-4147-A177-3AD203B41FA5}">
                      <a16:colId xmlns:a16="http://schemas.microsoft.com/office/drawing/2014/main" val="1688433357"/>
                    </a:ext>
                  </a:extLst>
                </a:gridCol>
                <a:gridCol w="1720099">
                  <a:extLst>
                    <a:ext uri="{9D8B030D-6E8A-4147-A177-3AD203B41FA5}">
                      <a16:colId xmlns:a16="http://schemas.microsoft.com/office/drawing/2014/main" val="33123706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74796974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4748772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1985843657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3176742390"/>
                    </a:ext>
                  </a:extLst>
                </a:gridCol>
              </a:tblGrid>
              <a:tr h="488988"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(hard)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(soft)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58008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14,000)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1.69720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0.59328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2.06655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2.25069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0776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0.95264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0.96271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0.94907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135236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0.08964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0.02795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0.35179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0.13811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25752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0.80000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71573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0.82431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0.23394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0.96035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1.12011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3847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34872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Noised + shifted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0.74779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0.23500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1.04238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0.92722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866176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2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28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6BE98-1A70-032C-3EE2-3A00080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" y="2276966"/>
            <a:ext cx="51710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564374-95B1-4DBE-E3CA-0FA76B3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96" y="2276966"/>
            <a:ext cx="51710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ABD4C-9B3F-7303-9C7D-668977BCAC5F}"/>
              </a:ext>
            </a:extLst>
          </p:cNvPr>
          <p:cNvCxnSpPr/>
          <p:nvPr/>
        </p:nvCxnSpPr>
        <p:spPr>
          <a:xfrm>
            <a:off x="9822095" y="2897310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4F166-3856-17FE-CF4A-C7B0D3B36E6C}"/>
              </a:ext>
            </a:extLst>
          </p:cNvPr>
          <p:cNvCxnSpPr/>
          <p:nvPr/>
        </p:nvCxnSpPr>
        <p:spPr>
          <a:xfrm>
            <a:off x="2104491" y="4436721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F5A480-2ECE-978C-8505-43B49644D2B8}"/>
              </a:ext>
            </a:extLst>
          </p:cNvPr>
          <p:cNvSpPr txBox="1"/>
          <p:nvPr/>
        </p:nvSpPr>
        <p:spPr>
          <a:xfrm>
            <a:off x="550977" y="1575493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FE8DC-8C96-09DF-F201-EE3B70B7BB20}"/>
              </a:ext>
            </a:extLst>
          </p:cNvPr>
          <p:cNvSpPr txBox="1"/>
          <p:nvPr/>
        </p:nvSpPr>
        <p:spPr>
          <a:xfrm>
            <a:off x="6220599" y="161337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6E704A1-2C54-F472-0800-C52A0520A410}"/>
              </a:ext>
            </a:extLst>
          </p:cNvPr>
          <p:cNvSpPr/>
          <p:nvPr/>
        </p:nvSpPr>
        <p:spPr>
          <a:xfrm>
            <a:off x="9248052" y="5111936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7E2BB3C-A9B5-0AF0-FB8F-7188B8999E92}"/>
              </a:ext>
            </a:extLst>
          </p:cNvPr>
          <p:cNvSpPr/>
          <p:nvPr/>
        </p:nvSpPr>
        <p:spPr>
          <a:xfrm>
            <a:off x="1530447" y="5128162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A04FC-8F18-1786-05B4-E19FA86B5B6A}"/>
              </a:ext>
            </a:extLst>
          </p:cNvPr>
          <p:cNvSpPr txBox="1"/>
          <p:nvPr/>
        </p:nvSpPr>
        <p:spPr>
          <a:xfrm>
            <a:off x="1683048" y="402550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0.23500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623B0-EAB6-2088-CDBF-4AD5F999523B}"/>
              </a:ext>
            </a:extLst>
          </p:cNvPr>
          <p:cNvSpPr txBox="1"/>
          <p:nvPr/>
        </p:nvSpPr>
        <p:spPr>
          <a:xfrm>
            <a:off x="9400652" y="253507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0.92150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9E6BB-7298-F126-16FF-8F0CC726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1"/>
          <a:stretch/>
        </p:blipFill>
        <p:spPr>
          <a:xfrm>
            <a:off x="1107899" y="2193787"/>
            <a:ext cx="3663487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2E75-7DBF-CAA9-35C3-D1482660856A}"/>
              </a:ext>
            </a:extLst>
          </p:cNvPr>
          <p:cNvSpPr txBox="1"/>
          <p:nvPr/>
        </p:nvSpPr>
        <p:spPr>
          <a:xfrm>
            <a:off x="868474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89A05-D189-44C5-BD66-A1F7B135ACB5}"/>
              </a:ext>
            </a:extLst>
          </p:cNvPr>
          <p:cNvSpPr txBox="1"/>
          <p:nvPr/>
        </p:nvSpPr>
        <p:spPr>
          <a:xfrm>
            <a:off x="6321631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2147C-6E13-03EB-029B-5C9080C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8"/>
          <a:stretch/>
        </p:blipFill>
        <p:spPr>
          <a:xfrm>
            <a:off x="6567370" y="2193787"/>
            <a:ext cx="3657173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9ECA16-C4AD-8111-B15D-A251C36E8110}"/>
              </a:ext>
            </a:extLst>
          </p:cNvPr>
          <p:cNvSpPr/>
          <p:nvPr/>
        </p:nvSpPr>
        <p:spPr>
          <a:xfrm>
            <a:off x="2151133" y="3061317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CD373-6F08-55D2-0205-56BC4B992E7A}"/>
              </a:ext>
            </a:extLst>
          </p:cNvPr>
          <p:cNvSpPr/>
          <p:nvPr/>
        </p:nvSpPr>
        <p:spPr>
          <a:xfrm>
            <a:off x="1809918" y="3403500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8824B-60F7-0A1D-50C3-FC8AF444F920}"/>
              </a:ext>
            </a:extLst>
          </p:cNvPr>
          <p:cNvSpPr/>
          <p:nvPr/>
        </p:nvSpPr>
        <p:spPr>
          <a:xfrm>
            <a:off x="7725197" y="3053225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70570-3EFC-1E21-5248-9A91FDBC46CF}"/>
              </a:ext>
            </a:extLst>
          </p:cNvPr>
          <p:cNvSpPr/>
          <p:nvPr/>
        </p:nvSpPr>
        <p:spPr>
          <a:xfrm>
            <a:off x="7383982" y="3395408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95412-1020-AF98-05EF-1D683AE9AC23}"/>
              </a:ext>
            </a:extLst>
          </p:cNvPr>
          <p:cNvSpPr/>
          <p:nvPr/>
        </p:nvSpPr>
        <p:spPr>
          <a:xfrm>
            <a:off x="3151848" y="473501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3D02FF-C383-AE19-60DA-DBAA302D49E1}"/>
              </a:ext>
            </a:extLst>
          </p:cNvPr>
          <p:cNvSpPr/>
          <p:nvPr/>
        </p:nvSpPr>
        <p:spPr>
          <a:xfrm>
            <a:off x="8734004" y="4735018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C489C-A687-FBC1-5C6C-F36911307B8B}"/>
              </a:ext>
            </a:extLst>
          </p:cNvPr>
          <p:cNvSpPr/>
          <p:nvPr/>
        </p:nvSpPr>
        <p:spPr>
          <a:xfrm>
            <a:off x="1483540" y="3896053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FCAD2-D463-4969-7CF1-3636447B7EAE}"/>
              </a:ext>
            </a:extLst>
          </p:cNvPr>
          <p:cNvSpPr/>
          <p:nvPr/>
        </p:nvSpPr>
        <p:spPr>
          <a:xfrm>
            <a:off x="7049511" y="3894241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F3EE9-E70B-0186-186C-5744A697EFC6}"/>
              </a:ext>
            </a:extLst>
          </p:cNvPr>
          <p:cNvSpPr/>
          <p:nvPr/>
        </p:nvSpPr>
        <p:spPr>
          <a:xfrm>
            <a:off x="7204609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FDB59-67F6-907A-44E9-1F47ADE8EFDF}"/>
              </a:ext>
            </a:extLst>
          </p:cNvPr>
          <p:cNvSpPr/>
          <p:nvPr/>
        </p:nvSpPr>
        <p:spPr>
          <a:xfrm>
            <a:off x="1634591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221-8CC9-03BC-1098-B4901E4DA5D8}"/>
              </a:ext>
            </a:extLst>
          </p:cNvPr>
          <p:cNvSpPr txBox="1"/>
          <p:nvPr/>
        </p:nvSpPr>
        <p:spPr>
          <a:xfrm>
            <a:off x="4046345" y="1583701"/>
            <a:ext cx="4049691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 data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방식 결정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3837E-C7D6-4A13-0E4C-E629151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92" y="3344117"/>
            <a:ext cx="8255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F0E8A-9FED-CFC3-75EB-775EEB35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15" y="3412746"/>
            <a:ext cx="650142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314" name="Picture 2" descr="The noisy MNIST datasets. Examples of noisy MNIST samples: background... |  Download Scientific Diagram">
            <a:extLst>
              <a:ext uri="{FF2B5EF4-FFF2-40B4-BE49-F238E27FC236}">
                <a16:creationId xmlns:a16="http://schemas.microsoft.com/office/drawing/2014/main" id="{1DB9F53A-F784-1FBB-11CB-6868E0E0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18" y="2683386"/>
            <a:ext cx="5017328" cy="21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4F01A-2144-EE1C-E3E9-F072021BB774}"/>
              </a:ext>
            </a:extLst>
          </p:cNvPr>
          <p:cNvSpPr txBox="1"/>
          <p:nvPr/>
        </p:nvSpPr>
        <p:spPr>
          <a:xfrm>
            <a:off x="6270503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노이즈에 대한 해결책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5A0FD-5737-0599-58BD-BC5DF5F09D83}"/>
              </a:ext>
            </a:extLst>
          </p:cNvPr>
          <p:cNvSpPr txBox="1"/>
          <p:nvPr/>
        </p:nvSpPr>
        <p:spPr>
          <a:xfrm>
            <a:off x="714703" y="212015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Rotate,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테두리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0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3047326" y="3198167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of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2068786" y="2939047"/>
            <a:ext cx="805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점수보다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막는 최대한 내성이 강한 모델을 만들자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9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431446"/>
            <a:ext cx="9147564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54BD29D-7FE2-AA32-64A7-C0BB849C3048}"/>
              </a:ext>
            </a:extLst>
          </p:cNvPr>
          <p:cNvSpPr/>
          <p:nvPr/>
        </p:nvSpPr>
        <p:spPr>
          <a:xfrm rot="5400000">
            <a:off x="4317041" y="-232329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EB2B3A-AC45-9F6D-2DAF-A630115D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16144"/>
              </p:ext>
            </p:extLst>
          </p:nvPr>
        </p:nvGraphicFramePr>
        <p:xfrm>
          <a:off x="2058492" y="2148291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274FD8-EA81-E21C-84C5-9C8CA278D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83655"/>
              </p:ext>
            </p:extLst>
          </p:nvPr>
        </p:nvGraphicFramePr>
        <p:xfrm>
          <a:off x="6891308" y="2148291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703E8E-4C4A-2E65-398E-6A822DC89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61765"/>
              </p:ext>
            </p:extLst>
          </p:nvPr>
        </p:nvGraphicFramePr>
        <p:xfrm>
          <a:off x="6752513" y="4406799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4199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(13.8%)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620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(14.3%)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A8F1B-4960-4AC4-C79B-B89BC07B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33325"/>
              </p:ext>
            </p:extLst>
          </p:nvPr>
        </p:nvGraphicFramePr>
        <p:xfrm>
          <a:off x="3072346" y="4402375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(26249, 28, 28)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(3730, 28, 28)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8EC3C79-405A-BB8C-549B-350304EB5B34}"/>
              </a:ext>
            </a:extLst>
          </p:cNvPr>
          <p:cNvSpPr txBox="1"/>
          <p:nvPr/>
        </p:nvSpPr>
        <p:spPr>
          <a:xfrm>
            <a:off x="2098272" y="3443614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79F260-CADF-E71C-F06F-48D7A5896383}"/>
              </a:ext>
            </a:extLst>
          </p:cNvPr>
          <p:cNvSpPr txBox="1"/>
          <p:nvPr/>
        </p:nvSpPr>
        <p:spPr>
          <a:xfrm>
            <a:off x="6691568" y="3442564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CA5A3-2F1B-DDCC-8D31-CF6E0BF814F9}"/>
              </a:ext>
            </a:extLst>
          </p:cNvPr>
          <p:cNvSpPr txBox="1"/>
          <p:nvPr/>
        </p:nvSpPr>
        <p:spPr>
          <a:xfrm>
            <a:off x="6555289" y="5643351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E38F2-2CF2-BD0D-304E-C4562458DB72}"/>
              </a:ext>
            </a:extLst>
          </p:cNvPr>
          <p:cNvSpPr txBox="1"/>
          <p:nvPr/>
        </p:nvSpPr>
        <p:spPr>
          <a:xfrm>
            <a:off x="2912943" y="563110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46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B3DEC-7225-F483-1C46-5FCD62AD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6" y="2838351"/>
            <a:ext cx="9144000" cy="2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15A0A5-BF87-8DF0-4DAC-8A9F027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05" y="3105093"/>
            <a:ext cx="9144000" cy="6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99528-A76C-8FD1-C42A-669C93C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4420591"/>
            <a:ext cx="9144000" cy="6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F9A7C3C-DA48-F683-F4C8-1CB38D3C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5147265"/>
            <a:ext cx="9144000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781555"/>
            <a:ext cx="9147564" cy="2973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잘못된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애매한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(2,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과정에서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1910(train)+209(test)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삭제됨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B163CA3-2A4D-BCA6-2CB7-BA630A88C14E}"/>
              </a:ext>
            </a:extLst>
          </p:cNvPr>
          <p:cNvSpPr/>
          <p:nvPr/>
        </p:nvSpPr>
        <p:spPr>
          <a:xfrm>
            <a:off x="2273968" y="304874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87FC8D5-509B-7875-7E63-7C746F286967}"/>
              </a:ext>
            </a:extLst>
          </p:cNvPr>
          <p:cNvSpPr/>
          <p:nvPr/>
        </p:nvSpPr>
        <p:spPr>
          <a:xfrm>
            <a:off x="6019033" y="304351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7A1BBE-651A-1D68-F1D1-75B05E161FDA}"/>
              </a:ext>
            </a:extLst>
          </p:cNvPr>
          <p:cNvSpPr/>
          <p:nvPr/>
        </p:nvSpPr>
        <p:spPr>
          <a:xfrm>
            <a:off x="7879916" y="304351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D3CA40D-C240-D213-86FE-609AE8F4BFE2}"/>
              </a:ext>
            </a:extLst>
          </p:cNvPr>
          <p:cNvSpPr/>
          <p:nvPr/>
        </p:nvSpPr>
        <p:spPr>
          <a:xfrm>
            <a:off x="6927365" y="509961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0571C21-8CCD-009B-59B8-C46DA2023908}"/>
              </a:ext>
            </a:extLst>
          </p:cNvPr>
          <p:cNvSpPr/>
          <p:nvPr/>
        </p:nvSpPr>
        <p:spPr>
          <a:xfrm>
            <a:off x="1312278" y="4352352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1409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718068"/>
            <a:ext cx="11029064" cy="4450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30000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 :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4200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700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(feature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Normalizer(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 </a:t>
            </a:r>
            <a:r>
              <a:rPr kumimoji="1" lang="en-US" altLang="ko-KR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(Normalizer</a:t>
            </a:r>
            <a:r>
              <a:rPr kumimoji="1" lang="ko-KR" altLang="en-US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분석 및 결정 과정 추가 필요</a:t>
            </a:r>
            <a:r>
              <a:rPr kumimoji="1" lang="en-US" altLang="ko-KR" sz="1600" b="1" spc="-6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600" spc="-6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0~255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0~1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(6)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노이즈가 있는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노이즈 추가하여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trainset,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구축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denoising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추가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픽셀값이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이라고 하면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사이의 랜덤 값을 픽셀에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임계값을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설정하여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픽셀값이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0.4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크면 유효한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숫자나 기호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판별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814D-0E43-2E3D-B130-884005B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80" y="4375158"/>
            <a:ext cx="9144000" cy="6833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B2D3E0F-C293-FC28-339B-F3AC850BF312}"/>
              </a:ext>
            </a:extLst>
          </p:cNvPr>
          <p:cNvSpPr/>
          <p:nvPr/>
        </p:nvSpPr>
        <p:spPr>
          <a:xfrm>
            <a:off x="5783179" y="4333101"/>
            <a:ext cx="2735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53CE394-E97E-755F-CB4C-73B8E1BAD79D}"/>
              </a:ext>
            </a:extLst>
          </p:cNvPr>
          <p:cNvSpPr/>
          <p:nvPr/>
        </p:nvSpPr>
        <p:spPr>
          <a:xfrm>
            <a:off x="4896855" y="433310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52B5-6027-9243-6896-0FE88334520C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9740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958505"/>
            <a:ext cx="10112296" cy="346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데이터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테두리가 남은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파이프라인에 중앙화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최대화 과정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(7)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비슷한 숫자 및 기호의 존재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삭제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향후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계획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(8)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크기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데이터만 있음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현재 가진 데이터를 확대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축소해서 새로운 데이터를 만드는 데 한계가 있음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5776-884E-5532-B7D7-08A427B6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3980779"/>
            <a:ext cx="9144000" cy="74547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F90FA9D-299A-C35D-F654-54BA74B634AE}"/>
              </a:ext>
            </a:extLst>
          </p:cNvPr>
          <p:cNvSpPr/>
          <p:nvPr/>
        </p:nvSpPr>
        <p:spPr>
          <a:xfrm>
            <a:off x="3973666" y="393432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04108-C86D-AEEE-63DA-36FB8DC1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52062"/>
            <a:ext cx="75057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7899D-AFEA-5E4D-4532-6C1B824B568B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52483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2800614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2801773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948664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066488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1890803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074592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AD1B-275E-D00E-615D-D94FA1933F76}"/>
              </a:ext>
            </a:extLst>
          </p:cNvPr>
          <p:cNvSpPr txBox="1"/>
          <p:nvPr/>
        </p:nvSpPr>
        <p:spPr>
          <a:xfrm>
            <a:off x="788276" y="3188767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0F00D-67EC-0A98-358C-D00A701C5D23}"/>
              </a:ext>
            </a:extLst>
          </p:cNvPr>
          <p:cNvSpPr/>
          <p:nvPr/>
        </p:nvSpPr>
        <p:spPr>
          <a:xfrm>
            <a:off x="1677057" y="4212880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E3EB7-B4A1-D1C6-3BFF-9C523EF45554}"/>
              </a:ext>
            </a:extLst>
          </p:cNvPr>
          <p:cNvSpPr/>
          <p:nvPr/>
        </p:nvSpPr>
        <p:spPr>
          <a:xfrm>
            <a:off x="9037640" y="4214039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EDB702E-B9C7-A0D1-0894-5E2050B860B5}"/>
              </a:ext>
            </a:extLst>
          </p:cNvPr>
          <p:cNvSpPr/>
          <p:nvPr/>
        </p:nvSpPr>
        <p:spPr>
          <a:xfrm rot="5400000" flipH="1">
            <a:off x="5231540" y="463602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F0D23-F860-1B2C-AA84-23CB59AACD46}"/>
              </a:ext>
            </a:extLst>
          </p:cNvPr>
          <p:cNvSpPr txBox="1"/>
          <p:nvPr/>
        </p:nvSpPr>
        <p:spPr>
          <a:xfrm>
            <a:off x="4762382" y="347875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7C4AF50-F03C-A7C2-B2A6-65A552DC7CD4}"/>
              </a:ext>
            </a:extLst>
          </p:cNvPr>
          <p:cNvSpPr/>
          <p:nvPr/>
        </p:nvSpPr>
        <p:spPr>
          <a:xfrm rot="5400000" flipH="1">
            <a:off x="9754368" y="3303069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0A8FB-0EDE-09A1-6337-B2259ADCB75B}"/>
              </a:ext>
            </a:extLst>
          </p:cNvPr>
          <p:cNvSpPr txBox="1"/>
          <p:nvPr/>
        </p:nvSpPr>
        <p:spPr>
          <a:xfrm>
            <a:off x="9281822" y="3486858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915C7-5146-C5D7-83B4-3711C191A613}"/>
              </a:ext>
            </a:extLst>
          </p:cNvPr>
          <p:cNvSpPr txBox="1"/>
          <p:nvPr/>
        </p:nvSpPr>
        <p:spPr>
          <a:xfrm>
            <a:off x="786704" y="4520119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(10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713AE4-CF51-D16A-8677-6634D1D8A824}"/>
              </a:ext>
            </a:extLst>
          </p:cNvPr>
          <p:cNvSpPr/>
          <p:nvPr/>
        </p:nvSpPr>
        <p:spPr>
          <a:xfrm>
            <a:off x="1692635" y="5665310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56313C-C111-3C5B-F6E8-9AE6A7105BE5}"/>
              </a:ext>
            </a:extLst>
          </p:cNvPr>
          <p:cNvSpPr/>
          <p:nvPr/>
        </p:nvSpPr>
        <p:spPr>
          <a:xfrm>
            <a:off x="9053218" y="5666469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53B13A-7911-00B6-B95D-FA65C8EC3252}"/>
              </a:ext>
            </a:extLst>
          </p:cNvPr>
          <p:cNvSpPr/>
          <p:nvPr/>
        </p:nvSpPr>
        <p:spPr>
          <a:xfrm rot="5400000" flipH="1">
            <a:off x="5247118" y="1916032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C8AAB-E510-9D06-9438-C7A71946B1AD}"/>
              </a:ext>
            </a:extLst>
          </p:cNvPr>
          <p:cNvSpPr txBox="1"/>
          <p:nvPr/>
        </p:nvSpPr>
        <p:spPr>
          <a:xfrm>
            <a:off x="4777960" y="493118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632DE75-E75B-095B-B6F5-D8AC64BC0262}"/>
              </a:ext>
            </a:extLst>
          </p:cNvPr>
          <p:cNvSpPr/>
          <p:nvPr/>
        </p:nvSpPr>
        <p:spPr>
          <a:xfrm rot="5400000" flipH="1">
            <a:off x="9769946" y="4755499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7F8E3-EAA3-7595-7045-D3943D61DC61}"/>
              </a:ext>
            </a:extLst>
          </p:cNvPr>
          <p:cNvSpPr txBox="1"/>
          <p:nvPr/>
        </p:nvSpPr>
        <p:spPr>
          <a:xfrm>
            <a:off x="9297400" y="4939288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577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(15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60687" y="2563511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36900" y="5478535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08735" y="5515939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53359" y="4913680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38684" y="417955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38944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57740" y="4915845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181131" y="491647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08391" y="4913680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05099" y="4775703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51547" y="5643253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18163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44660" y="4913969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60606" y="491368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66540" y="456851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14197" y="491256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899931" y="491012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7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1580</Words>
  <Application>Microsoft Macintosh PowerPoint</Application>
  <PresentationFormat>Widescreen</PresentationFormat>
  <Paragraphs>502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NanumGothic</vt:lpstr>
      <vt:lpstr>Pretendard</vt:lpstr>
      <vt:lpstr>Calibri</vt:lpstr>
      <vt:lpstr>Wingdings</vt:lpstr>
      <vt:lpstr>Calibri Light</vt:lpstr>
      <vt:lpstr>Office Theme</vt:lpstr>
      <vt:lpstr>최종 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정하연</cp:lastModifiedBy>
  <cp:revision>147</cp:revision>
  <dcterms:created xsi:type="dcterms:W3CDTF">2023-11-19T13:46:10Z</dcterms:created>
  <dcterms:modified xsi:type="dcterms:W3CDTF">2023-12-03T06:31:52Z</dcterms:modified>
</cp:coreProperties>
</file>